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74" r:id="rId3"/>
    <p:sldId id="275" r:id="rId4"/>
    <p:sldId id="269" r:id="rId5"/>
    <p:sldId id="270" r:id="rId6"/>
    <p:sldId id="273" r:id="rId7"/>
    <p:sldId id="272" r:id="rId8"/>
    <p:sldId id="276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8" userDrawn="1">
          <p15:clr>
            <a:srgbClr val="A4A3A4"/>
          </p15:clr>
        </p15:guide>
        <p15:guide id="2" pos="302" userDrawn="1">
          <p15:clr>
            <a:srgbClr val="A4A3A4"/>
          </p15:clr>
        </p15:guide>
        <p15:guide id="3" pos="7378" userDrawn="1">
          <p15:clr>
            <a:srgbClr val="A4A3A4"/>
          </p15:clr>
        </p15:guide>
        <p15:guide id="4" orient="horz" pos="4042" userDrawn="1">
          <p15:clr>
            <a:srgbClr val="A4A3A4"/>
          </p15:clr>
        </p15:guide>
        <p15:guide id="5" orient="horz" pos="527" userDrawn="1">
          <p15:clr>
            <a:srgbClr val="A4A3A4"/>
          </p15:clr>
        </p15:guide>
        <p15:guide id="6" orient="horz" pos="379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0080"/>
    <a:srgbClr val="9900CC"/>
    <a:srgbClr val="7EC113"/>
    <a:srgbClr val="5600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180" y="344"/>
      </p:cViewPr>
      <p:guideLst>
        <p:guide orient="horz" pos="278"/>
        <p:guide pos="302"/>
        <p:guide pos="7378"/>
        <p:guide orient="horz" pos="4042"/>
        <p:guide orient="horz" pos="527"/>
        <p:guide orient="horz" pos="379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ABF4BC-24FF-4039-874A-55C7D507A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F08CF-DC57-46EC-9C0B-8BA20E3F6924}" type="datetimeFigureOut">
              <a:rPr lang="ko-KR" altLang="en-US" smtClean="0"/>
              <a:t>2025-11-05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860595-0F7B-41AD-80BF-D975C0B8B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5382EF-4F71-4C64-98EF-3643AEDD6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51ECF-9316-4384-93E0-8A3129B536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227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7EB21A-72A2-40F2-B7B5-0F42955B5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F08CF-DC57-46EC-9C0B-8BA20E3F6924}" type="datetimeFigureOut">
              <a:rPr lang="ko-KR" altLang="en-US" smtClean="0"/>
              <a:t>2025-11-05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B48F0C-BDA9-4B2D-8DD6-CC08A9183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8B7E56-8E24-49A9-A3C0-21397EEF5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51ECF-9316-4384-93E0-8A3129B536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6856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F493A0-5A2E-4ABE-81B3-F29B6C4F94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9F08CF-DC57-46EC-9C0B-8BA20E3F6924}" type="datetimeFigureOut">
              <a:rPr lang="ko-KR" altLang="en-US" smtClean="0"/>
              <a:t>2025-11-05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516706-CBCE-4693-8FD2-0D8EDFF429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18EA90-D9AC-455B-BCAC-5C47FC0101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51ECF-9316-4384-93E0-8A3129B536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854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5ECA7B5A-6115-4AD3-B2F4-E8007D64F658}"/>
              </a:ext>
            </a:extLst>
          </p:cNvPr>
          <p:cNvSpPr/>
          <p:nvPr/>
        </p:nvSpPr>
        <p:spPr>
          <a:xfrm>
            <a:off x="0" y="0"/>
            <a:ext cx="19512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5B0CAC1-9159-4DFF-864E-B43B935926F6}"/>
              </a:ext>
            </a:extLst>
          </p:cNvPr>
          <p:cNvSpPr/>
          <p:nvPr/>
        </p:nvSpPr>
        <p:spPr>
          <a:xfrm>
            <a:off x="3977640" y="-30893"/>
            <a:ext cx="821436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158B7CD-06FD-4286-9F73-3F58DEED0C2C}"/>
              </a:ext>
            </a:extLst>
          </p:cNvPr>
          <p:cNvSpPr txBox="1"/>
          <p:nvPr/>
        </p:nvSpPr>
        <p:spPr>
          <a:xfrm>
            <a:off x="6080104" y="736195"/>
            <a:ext cx="5800918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000" b="1" spc="-8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G마켓 산스 Bold" panose="02000000000000000000" pitchFamily="50" charset="-127"/>
                <a:ea typeface="G마켓 산스 Medium" panose="02000000000000000000" pitchFamily="50" charset="-127"/>
              </a:rPr>
              <a:t>떠난 뒤에도 마음은 남는다</a:t>
            </a:r>
            <a:r>
              <a:rPr lang="en-US" altLang="ko-KR" sz="2000" b="1" spc="-8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G마켓 산스 Bold" panose="02000000000000000000" pitchFamily="50" charset="-127"/>
                <a:ea typeface="G마켓 산스 Medium" panose="02000000000000000000" pitchFamily="50" charset="-127"/>
              </a:rPr>
              <a:t>.</a:t>
            </a:r>
          </a:p>
          <a:p>
            <a:pPr>
              <a:lnSpc>
                <a:spcPct val="110000"/>
              </a:lnSpc>
            </a:pPr>
            <a:r>
              <a:rPr lang="ko-KR" altLang="en-US" sz="2000" b="1" spc="-8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G마켓 산스 Bold" panose="02000000000000000000" pitchFamily="50" charset="-127"/>
                <a:ea typeface="G마켓 산스 Medium" panose="02000000000000000000" pitchFamily="50" charset="-127"/>
              </a:rPr>
              <a:t>그 말을 대신 전합니다</a:t>
            </a:r>
            <a:r>
              <a:rPr lang="en-US" altLang="ko-KR" sz="2000" b="1" spc="-8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G마켓 산스 Bold" panose="02000000000000000000" pitchFamily="50" charset="-127"/>
                <a:ea typeface="G마켓 산스 Medium" panose="02000000000000000000" pitchFamily="50" charset="-127"/>
              </a:rPr>
              <a:t>.</a:t>
            </a:r>
          </a:p>
          <a:p>
            <a:pPr>
              <a:lnSpc>
                <a:spcPct val="110000"/>
              </a:lnSpc>
            </a:pPr>
            <a:r>
              <a:rPr lang="ko-KR" altLang="en-US" sz="3500" spc="-8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유서 대리 전송 서비스</a:t>
            </a:r>
            <a:endParaRPr lang="en-US" altLang="ko-KR" sz="3500" spc="-8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ko-KR" altLang="en-US" sz="3500" spc="-8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고이 </a:t>
            </a:r>
            <a:r>
              <a:rPr lang="en-US" altLang="ko-KR" sz="3500" spc="-80" dirty="0" err="1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GOi</a:t>
            </a:r>
            <a:endParaRPr lang="en-US" altLang="ko-KR" sz="3500" spc="-8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C70A45-861F-484B-8620-409F43F2EF45}"/>
              </a:ext>
            </a:extLst>
          </p:cNvPr>
          <p:cNvSpPr txBox="1"/>
          <p:nvPr/>
        </p:nvSpPr>
        <p:spPr>
          <a:xfrm>
            <a:off x="349687" y="797155"/>
            <a:ext cx="1432508" cy="3247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50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Project Report</a:t>
            </a:r>
            <a:endParaRPr lang="en-US" altLang="ko-KR" sz="150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8999FD6-0E7C-4AAA-8392-DB5737CA8B54}"/>
              </a:ext>
            </a:extLst>
          </p:cNvPr>
          <p:cNvSpPr txBox="1"/>
          <p:nvPr/>
        </p:nvSpPr>
        <p:spPr>
          <a:xfrm>
            <a:off x="479425" y="5739187"/>
            <a:ext cx="861133" cy="3247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50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2025.11</a:t>
            </a:r>
            <a:endParaRPr lang="en-US" altLang="ko-KR" sz="150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AC34DC-04BE-4ED7-851B-AE7B335EBE89}"/>
              </a:ext>
            </a:extLst>
          </p:cNvPr>
          <p:cNvSpPr txBox="1"/>
          <p:nvPr/>
        </p:nvSpPr>
        <p:spPr>
          <a:xfrm>
            <a:off x="355857" y="1171871"/>
            <a:ext cx="136768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2025 </a:t>
            </a: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응용</a:t>
            </a:r>
            <a:endParaRPr lang="en-US" altLang="ko-KR" sz="1500" spc="-5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프로그래밍 개발</a:t>
            </a:r>
            <a:endParaRPr lang="en-US" altLang="ko-KR" sz="1500" spc="-5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E91E5E-08D1-4AF5-AF2B-431A1CA6AD34}"/>
              </a:ext>
            </a:extLst>
          </p:cNvPr>
          <p:cNvSpPr txBox="1"/>
          <p:nvPr/>
        </p:nvSpPr>
        <p:spPr>
          <a:xfrm>
            <a:off x="6097390" y="5185189"/>
            <a:ext cx="216310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1500" b="1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소프트웨어개발과</a:t>
            </a:r>
            <a:endParaRPr lang="en-US" altLang="ko-KR" sz="1500" b="1" spc="-5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1500" b="1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3102 </a:t>
            </a:r>
            <a:r>
              <a:rPr lang="ko-KR" altLang="en-US" sz="1500" b="1" spc="-50" dirty="0" err="1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권가령</a:t>
            </a:r>
            <a:r>
              <a:rPr lang="ko-KR" altLang="en-US" sz="1500" b="1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 </a:t>
            </a:r>
            <a:r>
              <a:rPr lang="en-US" altLang="ko-KR" sz="1500" b="1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– Design</a:t>
            </a:r>
          </a:p>
          <a:p>
            <a:pPr>
              <a:lnSpc>
                <a:spcPct val="110000"/>
              </a:lnSpc>
            </a:pPr>
            <a:r>
              <a:rPr lang="en-US" altLang="ko-KR" sz="1500" b="1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3105 </a:t>
            </a:r>
            <a:r>
              <a:rPr lang="ko-KR" altLang="en-US" sz="1500" b="1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김동영 </a:t>
            </a:r>
            <a:r>
              <a:rPr lang="en-US" altLang="ko-KR" sz="1500" b="1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– </a:t>
            </a:r>
            <a:r>
              <a:rPr lang="en-US" altLang="ko-KR" sz="1500" b="1" spc="-50" dirty="0" err="1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BackEnd</a:t>
            </a:r>
            <a:endParaRPr lang="en-US" altLang="ko-KR" sz="1500" b="1" spc="-5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1500" b="1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3211 </a:t>
            </a:r>
            <a:r>
              <a:rPr lang="ko-KR" altLang="en-US" sz="1500" b="1" spc="-50" dirty="0" err="1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변예현</a:t>
            </a:r>
            <a:r>
              <a:rPr lang="ko-KR" altLang="en-US" sz="1500" b="1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 </a:t>
            </a:r>
            <a:r>
              <a:rPr lang="en-US" altLang="ko-KR" sz="1500" b="1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– </a:t>
            </a:r>
            <a:r>
              <a:rPr lang="en-US" altLang="ko-KR" sz="1500" b="1" spc="-50" dirty="0" err="1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FrontEnd</a:t>
            </a:r>
            <a:endParaRPr lang="en-US" altLang="ko-KR" sz="1500" b="1" spc="-5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44EF57D-43A9-47B3-9282-73B214C46C26}"/>
              </a:ext>
            </a:extLst>
          </p:cNvPr>
          <p:cNvCxnSpPr/>
          <p:nvPr/>
        </p:nvCxnSpPr>
        <p:spPr>
          <a:xfrm>
            <a:off x="479425" y="3749040"/>
            <a:ext cx="3498215" cy="0"/>
          </a:xfrm>
          <a:prstGeom prst="line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00E15E79-B618-43A5-B336-3D1C74F6959C}"/>
              </a:ext>
            </a:extLst>
          </p:cNvPr>
          <p:cNvCxnSpPr>
            <a:cxnSpLocks/>
          </p:cNvCxnSpPr>
          <p:nvPr/>
        </p:nvCxnSpPr>
        <p:spPr>
          <a:xfrm>
            <a:off x="3844850" y="3749040"/>
            <a:ext cx="775279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7339547B-57F9-360A-6A8C-D16C391301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8" t="5652" r="-5373" b="3642"/>
          <a:stretch/>
        </p:blipFill>
        <p:spPr>
          <a:xfrm>
            <a:off x="2603500" y="628651"/>
            <a:ext cx="2856238" cy="5727700"/>
          </a:xfrm>
          <a:prstGeom prst="rect">
            <a:avLst/>
          </a:prstGeom>
        </p:spPr>
      </p:pic>
      <p:pic>
        <p:nvPicPr>
          <p:cNvPr id="15" name="그림 14" descr="텍스트, 모니터, 실내, 휴대폰이(가) 표시된 사진&#10;&#10;자동 생성된 설명">
            <a:extLst>
              <a:ext uri="{FF2B5EF4-FFF2-40B4-BE49-F238E27FC236}">
                <a16:creationId xmlns:a16="http://schemas.microsoft.com/office/drawing/2014/main" id="{47E85ECC-F104-4FEF-9959-00961942B6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013" y="441325"/>
            <a:ext cx="3073252" cy="6086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506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68AD22-C4E1-AA75-10F6-2F5D33A712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07A252F1-4670-1DA9-5242-0560D6A4B43F}"/>
              </a:ext>
            </a:extLst>
          </p:cNvPr>
          <p:cNvSpPr/>
          <p:nvPr/>
        </p:nvSpPr>
        <p:spPr>
          <a:xfrm flipV="1">
            <a:off x="5410121" y="1"/>
            <a:ext cx="6302455" cy="6857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DE2A6C5-19B1-F296-4FDD-63F007175643}"/>
              </a:ext>
            </a:extLst>
          </p:cNvPr>
          <p:cNvSpPr txBox="1"/>
          <p:nvPr/>
        </p:nvSpPr>
        <p:spPr>
          <a:xfrm>
            <a:off x="961463" y="774833"/>
            <a:ext cx="4302460" cy="10649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3000" b="1" spc="-8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누구나 남기기 시작한</a:t>
            </a:r>
            <a:endParaRPr lang="en-US" altLang="ko-KR" sz="3000" b="1" spc="-8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>
              <a:lnSpc>
                <a:spcPct val="110000"/>
              </a:lnSpc>
            </a:pPr>
            <a:r>
              <a:rPr lang="ko-KR" altLang="en-US" sz="3000" b="1" spc="-8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rgbClr val="00B0F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마지막 말을 준비하는 일</a:t>
            </a:r>
            <a:endParaRPr lang="en-US" altLang="ko-KR" sz="3000" b="1" spc="-80" dirty="0">
              <a:ln>
                <a:solidFill>
                  <a:srgbClr val="5F0080">
                    <a:alpha val="0"/>
                  </a:srgbClr>
                </a:solidFill>
              </a:ln>
              <a:solidFill>
                <a:srgbClr val="00B0F0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87E0D88-A5DF-487F-F815-A5D93CE80523}"/>
              </a:ext>
            </a:extLst>
          </p:cNvPr>
          <p:cNvSpPr txBox="1"/>
          <p:nvPr/>
        </p:nvSpPr>
        <p:spPr>
          <a:xfrm>
            <a:off x="961464" y="1964218"/>
            <a:ext cx="3972486" cy="1875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최근 유언을 남기는 사람은 꾸준히 늘고 있습니다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유언은 단순한 문장이 아니라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, </a:t>
            </a: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남은 이들에게 전하는 마음의 기록입니다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. ‘</a:t>
            </a:r>
            <a:r>
              <a:rPr lang="ko-KR" altLang="en-US" sz="1500" spc="-50" dirty="0" err="1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유서’는</a:t>
            </a: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 삶의 마침표가 아니라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, </a:t>
            </a: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관계의 마지막 연결선입니다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. </a:t>
            </a:r>
          </a:p>
          <a:p>
            <a:pPr>
              <a:lnSpc>
                <a:spcPct val="130000"/>
              </a:lnSpc>
            </a:pPr>
            <a:endParaRPr lang="en-US" altLang="ko-KR" sz="1500" spc="-5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고이는 그 마음이 흐트러지지 않게 도와드립니다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.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FCDD179-C621-8F0C-B602-8F6D57F9C8D5}"/>
              </a:ext>
            </a:extLst>
          </p:cNvPr>
          <p:cNvSpPr/>
          <p:nvPr/>
        </p:nvSpPr>
        <p:spPr>
          <a:xfrm>
            <a:off x="0" y="0"/>
            <a:ext cx="479425" cy="685799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33B06911-65A8-BB38-E916-D7BB36853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3877" y="1632285"/>
            <a:ext cx="5387645" cy="3593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784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FE3412-8485-453A-3C0D-E8A72E07B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EB7F6793-C12A-9ECC-8016-9F2653576BC3}"/>
              </a:ext>
            </a:extLst>
          </p:cNvPr>
          <p:cNvSpPr/>
          <p:nvPr/>
        </p:nvSpPr>
        <p:spPr>
          <a:xfrm flipV="1">
            <a:off x="479425" y="-1"/>
            <a:ext cx="6302455" cy="6857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EB2656E-BB85-EBAB-B9C1-5344AC4E9375}"/>
              </a:ext>
            </a:extLst>
          </p:cNvPr>
          <p:cNvSpPr txBox="1"/>
          <p:nvPr/>
        </p:nvSpPr>
        <p:spPr>
          <a:xfrm>
            <a:off x="7143062" y="901833"/>
            <a:ext cx="3927998" cy="10649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3000" b="1" spc="-8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아무에게 맡길 수 없는</a:t>
            </a:r>
            <a:endParaRPr lang="en-US" altLang="ko-KR" sz="3000" b="1" spc="-8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>
              <a:lnSpc>
                <a:spcPct val="110000"/>
              </a:lnSpc>
            </a:pPr>
            <a:r>
              <a:rPr lang="ko-KR" altLang="en-US" sz="3000" b="1" spc="-8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rgbClr val="00B0F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마지막 그 마음</a:t>
            </a:r>
            <a:endParaRPr lang="en-US" altLang="ko-KR" sz="3000" b="1" spc="-80" dirty="0">
              <a:ln>
                <a:solidFill>
                  <a:srgbClr val="5F0080">
                    <a:alpha val="0"/>
                  </a:srgbClr>
                </a:solidFill>
              </a:ln>
              <a:solidFill>
                <a:srgbClr val="00B0F0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12AD6F9-3735-72C1-6EF0-69C74FD88123}"/>
              </a:ext>
            </a:extLst>
          </p:cNvPr>
          <p:cNvSpPr txBox="1"/>
          <p:nvPr/>
        </p:nvSpPr>
        <p:spPr>
          <a:xfrm>
            <a:off x="7143063" y="2091218"/>
            <a:ext cx="3972486" cy="277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하지만 기존의 장례 서비스는 고인의 부고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, </a:t>
            </a: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발인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, </a:t>
            </a: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장례 절차를 중심으로 운영되어 </a:t>
            </a:r>
            <a:r>
              <a:rPr lang="ko-KR" altLang="en-US" sz="1500" b="1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개인의 마지막 마음을 전하는 과정은 다뤄지지 않습니다</a:t>
            </a:r>
            <a:r>
              <a:rPr lang="en-US" altLang="ko-KR" sz="1500" b="1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. </a:t>
            </a:r>
          </a:p>
          <a:p>
            <a:pPr>
              <a:lnSpc>
                <a:spcPct val="130000"/>
              </a:lnSpc>
            </a:pPr>
            <a:endParaRPr lang="en-US" altLang="ko-KR" sz="1500" spc="-5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그래서 마음은 남아있어도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, </a:t>
            </a: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그 마음을 </a:t>
            </a:r>
            <a:r>
              <a:rPr lang="ko-KR" altLang="en-US" sz="1500" b="1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전달할 수 있는 방법은 </a:t>
            </a:r>
            <a:r>
              <a:rPr lang="ko-KR" altLang="en-US" sz="1500" b="1" spc="-50" dirty="0" err="1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비어있던</a:t>
            </a:r>
            <a:r>
              <a:rPr lang="ko-KR" altLang="en-US" sz="1500" b="1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 영역</a:t>
            </a: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이었습니다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. </a:t>
            </a:r>
          </a:p>
          <a:p>
            <a:pPr>
              <a:lnSpc>
                <a:spcPct val="130000"/>
              </a:lnSpc>
            </a:pPr>
            <a:endParaRPr lang="en-US" altLang="ko-KR" sz="1500" spc="-5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고이는 그 공백을 채웁니다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500" b="1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당신이 남기고자 했던 그 말이</a:t>
            </a:r>
            <a:r>
              <a:rPr lang="en-US" altLang="ko-KR" sz="1500" b="1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, </a:t>
            </a:r>
            <a:r>
              <a:rPr lang="ko-KR" altLang="en-US" sz="1500" b="1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정확히 전해지도록</a:t>
            </a:r>
            <a:r>
              <a:rPr lang="en-US" altLang="ko-KR" sz="1500" b="1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.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5D0E1653-D6A1-1A9B-3585-CBDACBD32BF9}"/>
              </a:ext>
            </a:extLst>
          </p:cNvPr>
          <p:cNvSpPr/>
          <p:nvPr/>
        </p:nvSpPr>
        <p:spPr>
          <a:xfrm>
            <a:off x="0" y="0"/>
            <a:ext cx="479425" cy="685799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천주교 장례안내 | 아너스톤">
            <a:extLst>
              <a:ext uri="{FF2B5EF4-FFF2-40B4-BE49-F238E27FC236}">
                <a16:creationId xmlns:a16="http://schemas.microsoft.com/office/drawing/2014/main" id="{B623C463-ED7B-F473-4FEF-BFCD89F65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24" y="1003299"/>
            <a:ext cx="6302455" cy="4726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2467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74643E28-0B09-40C3-B71C-79C8E5D7693B}"/>
              </a:ext>
            </a:extLst>
          </p:cNvPr>
          <p:cNvSpPr/>
          <p:nvPr/>
        </p:nvSpPr>
        <p:spPr>
          <a:xfrm flipV="1">
            <a:off x="-1" y="3429000"/>
            <a:ext cx="12192001" cy="3428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27BA219-B386-4835-83B6-EC8AA96BA769}"/>
              </a:ext>
            </a:extLst>
          </p:cNvPr>
          <p:cNvSpPr/>
          <p:nvPr/>
        </p:nvSpPr>
        <p:spPr>
          <a:xfrm>
            <a:off x="0" y="0"/>
            <a:ext cx="2682240" cy="685799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A4676-13EE-419E-B470-AE48D6C3F5A1}"/>
              </a:ext>
            </a:extLst>
          </p:cNvPr>
          <p:cNvSpPr txBox="1"/>
          <p:nvPr/>
        </p:nvSpPr>
        <p:spPr>
          <a:xfrm>
            <a:off x="4869255" y="836613"/>
            <a:ext cx="2930289" cy="10649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3000" b="1" spc="-8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인간 중심의</a:t>
            </a:r>
            <a:endParaRPr lang="en-US" altLang="ko-KR" sz="3000" b="1" spc="-8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>
              <a:lnSpc>
                <a:spcPct val="110000"/>
              </a:lnSpc>
            </a:pPr>
            <a:r>
              <a:rPr lang="ko-KR" altLang="en-US" sz="3000" b="1" spc="-8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rgbClr val="00B0F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마지막 메시지를</a:t>
            </a:r>
            <a:endParaRPr lang="en-US" altLang="ko-KR" sz="3000" b="1" spc="-80" dirty="0">
              <a:ln>
                <a:solidFill>
                  <a:srgbClr val="5F0080">
                    <a:alpha val="0"/>
                  </a:srgbClr>
                </a:solidFill>
              </a:ln>
              <a:solidFill>
                <a:srgbClr val="00B0F0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DE4DBB7-F7BA-410B-AFDE-0CC26C23E042}"/>
              </a:ext>
            </a:extLst>
          </p:cNvPr>
          <p:cNvSpPr txBox="1"/>
          <p:nvPr/>
        </p:nvSpPr>
        <p:spPr>
          <a:xfrm>
            <a:off x="4869255" y="1944609"/>
            <a:ext cx="4733988" cy="9752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당신의 마지막 말을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, </a:t>
            </a: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가장 따뜻한 방식으로 전합니다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한 번의 등록으로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, </a:t>
            </a: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떠난 뒤에도 당신의 마음이 도착합니다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.</a:t>
            </a:r>
            <a:endParaRPr lang="ko-KR" altLang="en-US" sz="1500" spc="-5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누구에게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, </a:t>
            </a: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언제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, </a:t>
            </a: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어떤 말로 전할지 </a:t>
            </a:r>
            <a:r>
              <a:rPr lang="ko-KR" altLang="en-US" sz="1500" spc="-50" dirty="0" err="1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고이가</a:t>
            </a: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 대신 전해드립니다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EC91375-63AF-4292-AFA1-D258D12CC67B}"/>
              </a:ext>
            </a:extLst>
          </p:cNvPr>
          <p:cNvSpPr txBox="1"/>
          <p:nvPr/>
        </p:nvSpPr>
        <p:spPr>
          <a:xfrm>
            <a:off x="4869255" y="3895315"/>
            <a:ext cx="3474028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앱에서 유서 작성 및 관리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사망 인증 후 자동 전송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수신자 지정 및 메시지 예약</a:t>
            </a:r>
            <a:endParaRPr lang="en-US" altLang="ko-KR" sz="1500" spc="-5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</a:endParaRP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마지막 순간까지 온전히 전해지는 기술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소중한 유서를 안전하게 보안 암호화 저장</a:t>
            </a:r>
            <a:endParaRPr lang="en-US" altLang="ko-KR" sz="1500" spc="-5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F938969-9B94-73DB-97CF-EB74BD00C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525" y="310930"/>
            <a:ext cx="2961431" cy="625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994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74643E28-0B09-40C3-B71C-79C8E5D7693B}"/>
              </a:ext>
            </a:extLst>
          </p:cNvPr>
          <p:cNvSpPr/>
          <p:nvPr/>
        </p:nvSpPr>
        <p:spPr>
          <a:xfrm>
            <a:off x="-1" y="3043591"/>
            <a:ext cx="12192001" cy="25066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27BA219-B386-4835-83B6-EC8AA96BA769}"/>
              </a:ext>
            </a:extLst>
          </p:cNvPr>
          <p:cNvSpPr/>
          <p:nvPr/>
        </p:nvSpPr>
        <p:spPr>
          <a:xfrm>
            <a:off x="0" y="4351328"/>
            <a:ext cx="12192000" cy="250667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5A23D9-0E6E-4436-B3B4-BD47EF89C488}"/>
              </a:ext>
            </a:extLst>
          </p:cNvPr>
          <p:cNvSpPr txBox="1"/>
          <p:nvPr/>
        </p:nvSpPr>
        <p:spPr>
          <a:xfrm>
            <a:off x="2083949" y="330323"/>
            <a:ext cx="1097620" cy="372655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2000" b="1" spc="-8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step</a:t>
            </a:r>
            <a:r>
              <a:rPr lang="en-US" altLang="ko-KR" sz="2000" b="1" spc="-8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35CA04-0E13-4897-BA83-005ABEAAD9C1}"/>
              </a:ext>
            </a:extLst>
          </p:cNvPr>
          <p:cNvSpPr txBox="1"/>
          <p:nvPr/>
        </p:nvSpPr>
        <p:spPr>
          <a:xfrm>
            <a:off x="5547189" y="330323"/>
            <a:ext cx="1097620" cy="372655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2000" b="1" spc="-8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step</a:t>
            </a:r>
            <a:r>
              <a:rPr lang="en-US" altLang="ko-KR" sz="2000" b="1" spc="-8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5B0022A-0360-42B3-9B4D-4EBBCCD10CC9}"/>
              </a:ext>
            </a:extLst>
          </p:cNvPr>
          <p:cNvSpPr txBox="1"/>
          <p:nvPr/>
        </p:nvSpPr>
        <p:spPr>
          <a:xfrm>
            <a:off x="9010429" y="330323"/>
            <a:ext cx="1097620" cy="372655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2000" b="1" spc="-8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step</a:t>
            </a:r>
            <a:r>
              <a:rPr lang="en-US" altLang="ko-KR" sz="2000" b="1" spc="-8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6EAD7AF-08DF-405E-955F-6B98CD9F944A}"/>
              </a:ext>
            </a:extLst>
          </p:cNvPr>
          <p:cNvSpPr txBox="1"/>
          <p:nvPr/>
        </p:nvSpPr>
        <p:spPr>
          <a:xfrm>
            <a:off x="1468818" y="5464142"/>
            <a:ext cx="2327880" cy="675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앱에서 평소처럼 편하게</a:t>
            </a:r>
            <a:endParaRPr lang="en-US" altLang="ko-KR" sz="1500" spc="-5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</a:endParaRPr>
          </a:p>
          <a:p>
            <a:pPr algn="ctr">
              <a:lnSpc>
                <a:spcPct val="130000"/>
              </a:lnSpc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유서와 메시지를 작성합니다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916B2C-E057-4377-BFCF-9D2349AC17D0}"/>
              </a:ext>
            </a:extLst>
          </p:cNvPr>
          <p:cNvSpPr txBox="1"/>
          <p:nvPr/>
        </p:nvSpPr>
        <p:spPr>
          <a:xfrm>
            <a:off x="4876754" y="5464142"/>
            <a:ext cx="2438488" cy="9752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전하고 싶은 사람을 선택하고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, </a:t>
            </a:r>
          </a:p>
          <a:p>
            <a:pPr algn="ctr">
              <a:lnSpc>
                <a:spcPct val="130000"/>
              </a:lnSpc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필요하다면 여러 개의 메시지를</a:t>
            </a:r>
            <a:endParaRPr lang="en-US" altLang="ko-KR" sz="1500" spc="-5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</a:endParaRPr>
          </a:p>
          <a:p>
            <a:pPr algn="ctr">
              <a:lnSpc>
                <a:spcPct val="130000"/>
              </a:lnSpc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나눠 저장할 수 있습니다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5FF0022-9B2F-4BC6-B16F-2E599AB62DD2}"/>
              </a:ext>
            </a:extLst>
          </p:cNvPr>
          <p:cNvSpPr txBox="1"/>
          <p:nvPr/>
        </p:nvSpPr>
        <p:spPr>
          <a:xfrm>
            <a:off x="8526746" y="5464142"/>
            <a:ext cx="2064989" cy="9752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생전에 지정한 수신자에게</a:t>
            </a:r>
            <a:endParaRPr lang="en-US" altLang="ko-KR" sz="1500" spc="-5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</a:endParaRPr>
          </a:p>
          <a:p>
            <a:pPr algn="ctr">
              <a:lnSpc>
                <a:spcPct val="130000"/>
              </a:lnSpc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편지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, </a:t>
            </a: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음성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, </a:t>
            </a: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영상 등 남긴</a:t>
            </a:r>
            <a:endParaRPr lang="en-US" altLang="ko-KR" sz="1500" spc="-5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</a:endParaRPr>
          </a:p>
          <a:p>
            <a:pPr algn="ctr">
              <a:lnSpc>
                <a:spcPct val="130000"/>
              </a:lnSpc>
            </a:pPr>
            <a:r>
              <a:rPr lang="ko-KR" altLang="en-US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형태 그대로 전달됩니다</a:t>
            </a:r>
            <a:r>
              <a:rPr lang="en-US" altLang="ko-KR" sz="1500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.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F506191-7123-4B7A-82AE-2E95C3BCF629}"/>
              </a:ext>
            </a:extLst>
          </p:cNvPr>
          <p:cNvSpPr/>
          <p:nvPr/>
        </p:nvSpPr>
        <p:spPr>
          <a:xfrm>
            <a:off x="0" y="0"/>
            <a:ext cx="12192000" cy="184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C33728E-7578-A9DE-3FFF-62CB7C9D8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815" y="774638"/>
            <a:ext cx="2184954" cy="461681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FDF77B4-77BD-9209-C591-2CC92FFCC2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3522" y="774638"/>
            <a:ext cx="2184953" cy="461680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5E6EC08-7D24-6953-E6E2-CFFC39EC46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7232" y="774638"/>
            <a:ext cx="2184953" cy="461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684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04F64-EF87-6C23-E8DD-26A61AE291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432721A7-D514-EB23-3038-FC70D602DC0B}"/>
              </a:ext>
            </a:extLst>
          </p:cNvPr>
          <p:cNvSpPr/>
          <p:nvPr/>
        </p:nvSpPr>
        <p:spPr>
          <a:xfrm>
            <a:off x="0" y="0"/>
            <a:ext cx="479425" cy="685799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FF39631-24CB-2772-5898-AA3CBD716F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312" y="600735"/>
            <a:ext cx="9918538" cy="535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781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D7ED5DE-DC6D-4762-AFB0-8ACB80E638CA}"/>
              </a:ext>
            </a:extLst>
          </p:cNvPr>
          <p:cNvSpPr/>
          <p:nvPr/>
        </p:nvSpPr>
        <p:spPr>
          <a:xfrm>
            <a:off x="5856286" y="0"/>
            <a:ext cx="479425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0BD18EB-F5D3-4690-8301-6CCAB9CA6C72}"/>
              </a:ext>
            </a:extLst>
          </p:cNvPr>
          <p:cNvSpPr/>
          <p:nvPr/>
        </p:nvSpPr>
        <p:spPr>
          <a:xfrm>
            <a:off x="-1" y="1"/>
            <a:ext cx="479425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185FDE1-03B7-47D8-A424-E7ABA96C5534}"/>
              </a:ext>
            </a:extLst>
          </p:cNvPr>
          <p:cNvSpPr/>
          <p:nvPr/>
        </p:nvSpPr>
        <p:spPr>
          <a:xfrm>
            <a:off x="11708057" y="1"/>
            <a:ext cx="479425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Flutter Nedir | Flutter Nerelerde Kullanılır">
            <a:extLst>
              <a:ext uri="{FF2B5EF4-FFF2-40B4-BE49-F238E27FC236}">
                <a16:creationId xmlns:a16="http://schemas.microsoft.com/office/drawing/2014/main" id="{59DC4A25-BAA4-FE02-6185-B706B55F3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9147" y="1287463"/>
            <a:ext cx="2298709" cy="172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astAPI의 문서">
            <a:extLst>
              <a:ext uri="{FF2B5EF4-FFF2-40B4-BE49-F238E27FC236}">
                <a16:creationId xmlns:a16="http://schemas.microsoft.com/office/drawing/2014/main" id="{128ADFDC-E342-C858-052B-B9299987D6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19" r="11419"/>
          <a:stretch/>
        </p:blipFill>
        <p:spPr bwMode="auto">
          <a:xfrm>
            <a:off x="8448220" y="4166526"/>
            <a:ext cx="2623617" cy="1225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피그마, 함께 디자인하기 - 디자인 나침반">
            <a:extLst>
              <a:ext uri="{FF2B5EF4-FFF2-40B4-BE49-F238E27FC236}">
                <a16:creationId xmlns:a16="http://schemas.microsoft.com/office/drawing/2014/main" id="{D5ABDB3A-ECE5-2471-26F9-11C0494927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5" t="30372" r="9884" b="29527"/>
          <a:stretch/>
        </p:blipFill>
        <p:spPr bwMode="auto">
          <a:xfrm>
            <a:off x="1487818" y="4354552"/>
            <a:ext cx="2266233" cy="849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공부정리] Docker Build 성능 개선">
            <a:extLst>
              <a:ext uri="{FF2B5EF4-FFF2-40B4-BE49-F238E27FC236}">
                <a16:creationId xmlns:a16="http://schemas.microsoft.com/office/drawing/2014/main" id="{A9C8A587-E1DE-4F5E-BF56-8B87577AD9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36" r="11391"/>
          <a:stretch/>
        </p:blipFill>
        <p:spPr bwMode="auto">
          <a:xfrm>
            <a:off x="8424144" y="993981"/>
            <a:ext cx="2671770" cy="2310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884B8D5-E9BC-0C83-601F-B6FCE2140E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55"/>
          <a:stretch/>
        </p:blipFill>
        <p:spPr>
          <a:xfrm>
            <a:off x="4864333" y="993981"/>
            <a:ext cx="2463330" cy="4936919"/>
          </a:xfrm>
          <a:prstGeom prst="rect">
            <a:avLst/>
          </a:prstGeom>
        </p:spPr>
      </p:pic>
      <p:pic>
        <p:nvPicPr>
          <p:cNvPr id="3" name="그림 2" descr="텍스트, 모니터, 실내, 휴대폰이(가) 표시된 사진&#10;&#10;자동 생성된 설명">
            <a:extLst>
              <a:ext uri="{FF2B5EF4-FFF2-40B4-BE49-F238E27FC236}">
                <a16:creationId xmlns:a16="http://schemas.microsoft.com/office/drawing/2014/main" id="{72C57600-C7CE-4BEC-97E1-5CB4E91A23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649" y="806451"/>
            <a:ext cx="2686238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242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FA8B2D-B967-657B-88D4-FAEE0C76EF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9687A136-CD98-60ED-C441-6FDBC4D0D468}"/>
              </a:ext>
            </a:extLst>
          </p:cNvPr>
          <p:cNvSpPr/>
          <p:nvPr/>
        </p:nvSpPr>
        <p:spPr>
          <a:xfrm>
            <a:off x="-1" y="3043591"/>
            <a:ext cx="12192001" cy="25066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EE86E5C-CFD5-4066-026F-AE4F0A137A86}"/>
              </a:ext>
            </a:extLst>
          </p:cNvPr>
          <p:cNvSpPr/>
          <p:nvPr/>
        </p:nvSpPr>
        <p:spPr>
          <a:xfrm>
            <a:off x="0" y="5016500"/>
            <a:ext cx="12192000" cy="18415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3F2B9B0-F5E8-C2DD-B5CD-21E79D927EC9}"/>
              </a:ext>
            </a:extLst>
          </p:cNvPr>
          <p:cNvSpPr txBox="1"/>
          <p:nvPr/>
        </p:nvSpPr>
        <p:spPr>
          <a:xfrm>
            <a:off x="5808098" y="5464142"/>
            <a:ext cx="575799" cy="431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b="1" spc="-5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</a:rPr>
              <a:t>고이</a:t>
            </a:r>
            <a:endParaRPr lang="en-US" altLang="ko-KR" b="1" spc="-5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4D98AC0-4A63-4FB6-FCE7-B67CA78161B6}"/>
              </a:ext>
            </a:extLst>
          </p:cNvPr>
          <p:cNvSpPr/>
          <p:nvPr/>
        </p:nvSpPr>
        <p:spPr>
          <a:xfrm>
            <a:off x="0" y="0"/>
            <a:ext cx="12192000" cy="184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EE9A3B-EC64-CDE5-6698-53AD91141012}"/>
              </a:ext>
            </a:extLst>
          </p:cNvPr>
          <p:cNvSpPr txBox="1"/>
          <p:nvPr/>
        </p:nvSpPr>
        <p:spPr>
          <a:xfrm>
            <a:off x="4211025" y="3497592"/>
            <a:ext cx="3769943" cy="10649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3000" b="1" spc="-8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여러분의 마지막을</a:t>
            </a:r>
            <a:endParaRPr lang="en-US" altLang="ko-KR" sz="3000" b="1" spc="-80" dirty="0">
              <a:ln>
                <a:solidFill>
                  <a:srgbClr val="5F008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algn="ctr">
              <a:lnSpc>
                <a:spcPct val="110000"/>
              </a:lnSpc>
            </a:pPr>
            <a:r>
              <a:rPr lang="ko-KR" altLang="en-US" sz="3000" b="1" spc="-80" dirty="0" err="1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rgbClr val="00B0F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고이가</a:t>
            </a:r>
            <a:r>
              <a:rPr lang="ko-KR" altLang="en-US" sz="3000" b="1" spc="-8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rgbClr val="00B0F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지키겠습니다</a:t>
            </a:r>
            <a:r>
              <a:rPr lang="en-US" altLang="ko-KR" sz="3000" b="1" spc="-80" dirty="0">
                <a:ln>
                  <a:solidFill>
                    <a:srgbClr val="5F0080">
                      <a:alpha val="0"/>
                    </a:srgbClr>
                  </a:solidFill>
                </a:ln>
                <a:solidFill>
                  <a:srgbClr val="00B0F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.</a:t>
            </a:r>
          </a:p>
        </p:txBody>
      </p:sp>
      <p:pic>
        <p:nvPicPr>
          <p:cNvPr id="4104" name="Picture 8">
            <a:extLst>
              <a:ext uri="{FF2B5EF4-FFF2-40B4-BE49-F238E27FC236}">
                <a16:creationId xmlns:a16="http://schemas.microsoft.com/office/drawing/2014/main" id="{EA123C98-B740-15F1-98E7-F8A4A19A43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8283" y="1307737"/>
            <a:ext cx="1495425" cy="1695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3461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7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807</TotalTime>
  <Words>240</Words>
  <Application>Microsoft Office PowerPoint</Application>
  <PresentationFormat>와이드스크린</PresentationFormat>
  <Paragraphs>50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7" baseType="lpstr">
      <vt:lpstr>G마켓 산스 Bold</vt:lpstr>
      <vt:lpstr>G마켓 산스 Light</vt:lpstr>
      <vt:lpstr>G마켓 산스 Medium</vt:lpstr>
      <vt:lpstr>G마켓 산스 TTF Bold</vt:lpstr>
      <vt:lpstr>KoPubWorld돋움체 Medium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라 용</dc:creator>
  <cp:lastModifiedBy>동영 김</cp:lastModifiedBy>
  <cp:revision>12</cp:revision>
  <dcterms:created xsi:type="dcterms:W3CDTF">2021-10-08T07:41:36Z</dcterms:created>
  <dcterms:modified xsi:type="dcterms:W3CDTF">2025-11-05T05:14:30Z</dcterms:modified>
</cp:coreProperties>
</file>

<file path=docProps/thumbnail.jpeg>
</file>